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4" autoAdjust="0"/>
    <p:restoredTop sz="94660"/>
  </p:normalViewPr>
  <p:slideViewPr>
    <p:cSldViewPr snapToGrid="0">
      <p:cViewPr>
        <p:scale>
          <a:sx n="66" d="100"/>
          <a:sy n="66" d="100"/>
        </p:scale>
        <p:origin x="6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6D86-8CDC-406D-A497-0B5B1362E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421531-3B4A-4161-AB26-7BB78F8E5F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22576-A24C-46A9-BC02-E759B7773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D7DA-C897-4BD4-B03D-9D540F5C8C00}" type="datetimeFigureOut">
              <a:rPr lang="en-ID" smtClean="0"/>
              <a:t>24/10/2025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358D9-F265-4CB2-A571-9A78D0AAF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ED6CD-274F-4ADD-9C20-CF127A074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3EDA-F4E9-4FF7-97EE-D44052835C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75228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71DCA-83A4-4697-9D7E-06274088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6806F4-9549-4F39-9894-81C24CA25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00556-3A80-4EEB-8211-0B1CED606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D7DA-C897-4BD4-B03D-9D540F5C8C00}" type="datetimeFigureOut">
              <a:rPr lang="en-ID" smtClean="0"/>
              <a:t>24/10/2025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BE219-1779-4118-A3F1-484EF2F3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96D0A-5998-4414-BA4A-CD8A40295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3EDA-F4E9-4FF7-97EE-D44052835C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4135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0ACA56-E15F-4553-9ADD-08D9C5B10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2D395F-29F3-4AEE-8447-76323428F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A0EA-69E4-477D-8B67-9A917ABF8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D7DA-C897-4BD4-B03D-9D540F5C8C00}" type="datetimeFigureOut">
              <a:rPr lang="en-ID" smtClean="0"/>
              <a:t>24/10/2025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EB4D1-579C-4D4D-B9C5-828D7F6DC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8F9D2-960F-40C1-B024-069928637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3EDA-F4E9-4FF7-97EE-D44052835C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2692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B1DF0-45BC-40FE-95D0-7A3FD4E12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23178-E0DA-4D06-92E3-F45F4B10E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BB2FE-7CA5-45AF-99D0-0D0FC490E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D7DA-C897-4BD4-B03D-9D540F5C8C00}" type="datetimeFigureOut">
              <a:rPr lang="en-ID" smtClean="0"/>
              <a:t>24/10/2025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F4D95-6A6A-49EE-8CBC-FCA47D13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80E24-AACC-4B6C-BBC1-93EB56A00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3EDA-F4E9-4FF7-97EE-D44052835C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65062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402DF-5431-44AD-8913-A7636092A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6C028-DDE8-4D0B-88DB-03CF66C17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7585B-607D-4EE8-8BC4-182A37A7D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D7DA-C897-4BD4-B03D-9D540F5C8C00}" type="datetimeFigureOut">
              <a:rPr lang="en-ID" smtClean="0"/>
              <a:t>24/10/2025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D1BDD-2E47-42BE-9D36-24E735F19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47438-57A0-461A-A6E2-E6C81E23E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3EDA-F4E9-4FF7-97EE-D44052835C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079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719D5-7E17-443D-A0AC-CB9785A6D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B5D16-4C0C-43FF-994F-B2956FCC7E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272FC9-2649-4DA4-B01B-0385B531B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0EF9BE-4BAE-4D79-BC36-230B6947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D7DA-C897-4BD4-B03D-9D540F5C8C00}" type="datetimeFigureOut">
              <a:rPr lang="en-ID" smtClean="0"/>
              <a:t>24/10/2025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9E1C2F-A036-45C2-981F-A985562A4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7257F-3590-4D7D-B7D2-83DE9DFD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3EDA-F4E9-4FF7-97EE-D44052835C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975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FB8E-792C-4AD3-A694-90D33E8EC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5AFB1-1A94-43D8-BA56-DDA10EF6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BE692-3E0A-4777-8A0D-F7136F513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739BDD-BFEF-4FCE-A942-D4038744A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5FFAEF-9477-42BD-8642-8BF97C002D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703801-498A-4DFA-8EED-18CDE8081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D7DA-C897-4BD4-B03D-9D540F5C8C00}" type="datetimeFigureOut">
              <a:rPr lang="en-ID" smtClean="0"/>
              <a:t>24/10/2025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3230F5-B7D8-4B04-917D-28484F048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9AB659-484E-487B-8C66-DBBEA525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3EDA-F4E9-4FF7-97EE-D44052835C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234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72D0D-AC39-4A6C-956C-D49EEC858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4ABEDB-AD6B-405A-A983-64C704F87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D7DA-C897-4BD4-B03D-9D540F5C8C00}" type="datetimeFigureOut">
              <a:rPr lang="en-ID" smtClean="0"/>
              <a:t>24/10/2025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40BBD-730C-4663-93DE-9516B4BBF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71508-9996-4AB4-8B8E-BBB415AB0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3EDA-F4E9-4FF7-97EE-D44052835C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627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1E6CA9-FFCB-4B3E-BCB6-B7D435783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D7DA-C897-4BD4-B03D-9D540F5C8C00}" type="datetimeFigureOut">
              <a:rPr lang="en-ID" smtClean="0"/>
              <a:t>24/10/2025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582897-0685-4DF1-A39A-E411B2D80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66482-84AA-468E-B875-80369D66F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3EDA-F4E9-4FF7-97EE-D44052835C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7813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3039E-9EE4-454A-BAD9-6EBA302F1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BFB93-ACB2-4D75-B869-F91DA3F59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5B0B05-0C3F-48C6-8CD7-B164449E3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82F29-1A14-41D7-8B8A-8C90F8ED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D7DA-C897-4BD4-B03D-9D540F5C8C00}" type="datetimeFigureOut">
              <a:rPr lang="en-ID" smtClean="0"/>
              <a:t>24/10/2025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EFFA1-A210-456A-B4F3-68F3C6926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6DE05-9533-4571-8242-A8EA1B63D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3EDA-F4E9-4FF7-97EE-D44052835C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02006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6A7E3-7B98-405B-BB50-C14E9A86C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2D50A2-22DE-4D5D-A487-047A00BE6B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F6DF1-524D-4C58-AA5B-8FBBB4009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8F6E3C-AEF5-4A2F-A064-1011249A2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D7DA-C897-4BD4-B03D-9D540F5C8C00}" type="datetimeFigureOut">
              <a:rPr lang="en-ID" smtClean="0"/>
              <a:t>24/10/2025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60BF9D-8C83-4200-B022-16C410208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B7731-C20E-4F0C-BEB2-DCC0667D2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3EDA-F4E9-4FF7-97EE-D44052835C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3994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C8075B-F5F3-486F-B8CE-BFC3FEE32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0DBA4-28B2-4987-A060-FC016A10C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130F-E641-4C56-AD81-2156B0D80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9D7DA-C897-4BD4-B03D-9D540F5C8C00}" type="datetimeFigureOut">
              <a:rPr lang="en-ID" smtClean="0"/>
              <a:t>24/10/2025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0FB76-0E04-43B7-B1A2-1B3C69B99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8068C-F217-48E0-8D9B-D3CE4548A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43EDA-F4E9-4FF7-97EE-D44052835C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347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384DBB0-4D85-4827-B08D-8AC1823A7F84}"/>
              </a:ext>
            </a:extLst>
          </p:cNvPr>
          <p:cNvSpPr txBox="1"/>
          <p:nvPr/>
        </p:nvSpPr>
        <p:spPr>
          <a:xfrm>
            <a:off x="3043562" y="206920"/>
            <a:ext cx="62077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200" b="1" dirty="0">
                <a:solidFill>
                  <a:srgbClr val="323232"/>
                </a:solidFill>
                <a:latin typeface="helvetica-w01-roman"/>
              </a:rPr>
              <a:t>PROGRAM OTAK JAWARA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92E82E3-776D-40E0-AB3E-4AD87F4BC18C}"/>
              </a:ext>
            </a:extLst>
          </p:cNvPr>
          <p:cNvSpPr/>
          <p:nvPr/>
        </p:nvSpPr>
        <p:spPr>
          <a:xfrm>
            <a:off x="255683" y="844874"/>
            <a:ext cx="117480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1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OTAK JAWARA </a:t>
            </a:r>
            <a:r>
              <a:rPr lang="sv-SE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[Orang Tua Asuh Karang di Laut Utara Jakarta &amp; Jawa Barat]</a:t>
            </a:r>
          </a:p>
          <a:p>
            <a:pPr marL="1071563" indent="-1071563">
              <a:tabLst>
                <a:tab pos="893763" algn="l"/>
              </a:tabLst>
              <a:defRPr/>
            </a:pPr>
            <a:r>
              <a:rPr lang="sv-SE" sz="1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Deskripsi</a:t>
            </a:r>
            <a:r>
              <a:rPr lang="sv-SE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:	Rehabilitasi ekosistem terumbu karang dengan cara melakukan transplantasi karang.</a:t>
            </a:r>
          </a:p>
          <a:p>
            <a:pPr marL="1076325" indent="-1076325">
              <a:tabLst>
                <a:tab pos="893763" algn="l"/>
              </a:tabLst>
              <a:defRPr/>
            </a:pPr>
            <a:r>
              <a:rPr lang="sv-SE" sz="1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sv-SE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:	Meningkatkan tutupan karang, menyediakan habitat biota perairan dan mendukung peningkatan kelimpahan ikan.</a:t>
            </a:r>
          </a:p>
          <a:p>
            <a:pPr marL="1076325" indent="-1076325">
              <a:tabLst>
                <a:tab pos="893763" algn="l"/>
              </a:tabLst>
              <a:defRPr/>
            </a:pPr>
            <a:r>
              <a:rPr lang="sv-SE" sz="1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Lokus</a:t>
            </a:r>
            <a:r>
              <a:rPr lang="sv-SE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:	1 Provinsi (Jawa Barat)</a:t>
            </a:r>
          </a:p>
          <a:p>
            <a:pPr marL="1076325" indent="-1076325">
              <a:tabLst>
                <a:tab pos="893763" algn="l"/>
              </a:tabLst>
              <a:defRPr/>
            </a:pPr>
            <a:r>
              <a:rPr lang="sv-SE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2 Kabupaten/Kota (Karawang, Indramayu)</a:t>
            </a:r>
          </a:p>
          <a:p>
            <a:pPr marL="1076325" indent="-1076325">
              <a:tabLst>
                <a:tab pos="893763" algn="l"/>
                <a:tab pos="1797050" algn="l"/>
              </a:tabLst>
              <a:defRPr/>
            </a:pPr>
            <a:r>
              <a:rPr lang="sv-SE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2 Area	</a:t>
            </a:r>
            <a:r>
              <a:rPr lang="sv-SE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Gugus Karang Sendulang Karawang</a:t>
            </a:r>
            <a:endParaRPr lang="sv-SE" sz="1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6325" indent="-1076325">
              <a:tabLst>
                <a:tab pos="893763" algn="l"/>
                <a:tab pos="1797050" algn="l"/>
              </a:tabLst>
              <a:defRPr/>
            </a:pPr>
            <a:r>
              <a:rPr lang="sv-SE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sv-SE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Gugus Karang Pulau Biawak </a:t>
            </a:r>
            <a:r>
              <a:rPr lang="sv-SE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Indramayu</a:t>
            </a:r>
          </a:p>
          <a:p>
            <a:pPr marL="1076325" indent="-1076325">
              <a:tabLst>
                <a:tab pos="893763" algn="l"/>
                <a:tab pos="1797050" algn="l"/>
              </a:tabLst>
              <a:defRPr/>
            </a:pPr>
            <a:r>
              <a:rPr lang="sv-SE" sz="1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Inovasi</a:t>
            </a:r>
            <a:r>
              <a:rPr lang="sv-SE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:	Modul Honai, Modul Paranje</a:t>
            </a:r>
            <a:r>
              <a:rPr lang="sv-SE" sz="16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Coral Box</a:t>
            </a:r>
            <a:endParaRPr lang="sv-SE" sz="1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76325" indent="-1076325">
              <a:tabLst>
                <a:tab pos="893763" algn="l"/>
                <a:tab pos="1797050" algn="l"/>
              </a:tabLst>
              <a:defRPr/>
            </a:pPr>
            <a:r>
              <a:rPr lang="sv-SE" sz="1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Paten</a:t>
            </a:r>
            <a:r>
              <a:rPr lang="sv-SE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:	Modul Honai (</a:t>
            </a:r>
            <a:r>
              <a:rPr lang="en-US" sz="1600" b="1" dirty="0"/>
              <a:t>PATEN No.</a:t>
            </a:r>
            <a:r>
              <a:rPr lang="sv-SE" sz="1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IDD000048308 </a:t>
            </a:r>
            <a:r>
              <a:rPr lang="sv-SE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Tahun 2016)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2E1B3AE-96C9-4176-985F-FCF5873C69DE}"/>
              </a:ext>
            </a:extLst>
          </p:cNvPr>
          <p:cNvGrpSpPr/>
          <p:nvPr/>
        </p:nvGrpSpPr>
        <p:grpSpPr>
          <a:xfrm>
            <a:off x="33714" y="6142997"/>
            <a:ext cx="12192001" cy="715003"/>
            <a:chOff x="0" y="6142997"/>
            <a:chExt cx="12192001" cy="71500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A5EC08A-FA63-4AAE-A141-FBD11B8263C9}"/>
                </a:ext>
              </a:extLst>
            </p:cNvPr>
            <p:cNvSpPr/>
            <p:nvPr/>
          </p:nvSpPr>
          <p:spPr>
            <a:xfrm>
              <a:off x="0" y="6262048"/>
              <a:ext cx="12192001" cy="595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95758">
                <a:defRPr/>
              </a:pPr>
              <a:endParaRPr lang="en-US" sz="1567">
                <a:solidFill>
                  <a:prstClr val="white"/>
                </a:solidFill>
                <a:latin typeface="Berlin Sans FB" panose="020E0602020502020306" pitchFamily="34" charset="0"/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571A09C-7983-4F03-ABD4-077DE1EA2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42997"/>
              <a:ext cx="1572544" cy="715003"/>
            </a:xfrm>
            <a:prstGeom prst="rect">
              <a:avLst/>
            </a:prstGeom>
          </p:spPr>
        </p:pic>
        <p:pic>
          <p:nvPicPr>
            <p:cNvPr id="46" name="Graphic 15">
              <a:extLst>
                <a:ext uri="{FF2B5EF4-FFF2-40B4-BE49-F238E27FC236}">
                  <a16:creationId xmlns:a16="http://schemas.microsoft.com/office/drawing/2014/main" id="{83049339-89A8-4CE7-A494-44470D0EC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53365" y="6348730"/>
              <a:ext cx="410076" cy="402912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D906772B-8F12-4B62-9EFC-7C9191B1729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253" y="3110807"/>
            <a:ext cx="5959189" cy="30279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323AFB-2006-4743-9A0E-2D45CFA87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634639"/>
              </p:ext>
            </p:extLst>
          </p:nvPr>
        </p:nvGraphicFramePr>
        <p:xfrm>
          <a:off x="6973763" y="1654102"/>
          <a:ext cx="4769269" cy="161675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68588">
                  <a:extLst>
                    <a:ext uri="{9D8B030D-6E8A-4147-A177-3AD203B41FA5}">
                      <a16:colId xmlns:a16="http://schemas.microsoft.com/office/drawing/2014/main" val="2223049158"/>
                    </a:ext>
                  </a:extLst>
                </a:gridCol>
                <a:gridCol w="553683">
                  <a:extLst>
                    <a:ext uri="{9D8B030D-6E8A-4147-A177-3AD203B41FA5}">
                      <a16:colId xmlns:a16="http://schemas.microsoft.com/office/drawing/2014/main" val="3713885618"/>
                    </a:ext>
                  </a:extLst>
                </a:gridCol>
                <a:gridCol w="537155">
                  <a:extLst>
                    <a:ext uri="{9D8B030D-6E8A-4147-A177-3AD203B41FA5}">
                      <a16:colId xmlns:a16="http://schemas.microsoft.com/office/drawing/2014/main" val="2249269620"/>
                    </a:ext>
                  </a:extLst>
                </a:gridCol>
                <a:gridCol w="520627">
                  <a:extLst>
                    <a:ext uri="{9D8B030D-6E8A-4147-A177-3AD203B41FA5}">
                      <a16:colId xmlns:a16="http://schemas.microsoft.com/office/drawing/2014/main" val="3292665519"/>
                    </a:ext>
                  </a:extLst>
                </a:gridCol>
                <a:gridCol w="553683">
                  <a:extLst>
                    <a:ext uri="{9D8B030D-6E8A-4147-A177-3AD203B41FA5}">
                      <a16:colId xmlns:a16="http://schemas.microsoft.com/office/drawing/2014/main" val="3664589823"/>
                    </a:ext>
                  </a:extLst>
                </a:gridCol>
                <a:gridCol w="570211">
                  <a:extLst>
                    <a:ext uri="{9D8B030D-6E8A-4147-A177-3AD203B41FA5}">
                      <a16:colId xmlns:a16="http://schemas.microsoft.com/office/drawing/2014/main" val="1320140344"/>
                    </a:ext>
                  </a:extLst>
                </a:gridCol>
                <a:gridCol w="565322">
                  <a:extLst>
                    <a:ext uri="{9D8B030D-6E8A-4147-A177-3AD203B41FA5}">
                      <a16:colId xmlns:a16="http://schemas.microsoft.com/office/drawing/2014/main" val="3701445991"/>
                    </a:ext>
                  </a:extLst>
                </a:gridCol>
              </a:tblGrid>
              <a:tr h="24410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HONAI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2020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2021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2022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2023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2024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000" dirty="0"/>
                        <a:t>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70311"/>
                  </a:ext>
                </a:extLst>
              </a:tr>
              <a:tr h="244103">
                <a:tc>
                  <a:txBody>
                    <a:bodyPr/>
                    <a:lstStyle/>
                    <a:p>
                      <a:r>
                        <a:rPr lang="en-US" sz="1000" dirty="0"/>
                        <a:t>Media </a:t>
                      </a:r>
                      <a:r>
                        <a:rPr lang="en-US" sz="1000" dirty="0" err="1"/>
                        <a:t>Transplantasi</a:t>
                      </a:r>
                      <a:r>
                        <a:rPr lang="en-US" sz="1000" dirty="0"/>
                        <a:t> 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350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350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350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350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350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350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976382"/>
                  </a:ext>
                </a:extLst>
              </a:tr>
              <a:tr h="244103">
                <a:tc>
                  <a:txBody>
                    <a:bodyPr/>
                    <a:lstStyle/>
                    <a:p>
                      <a:r>
                        <a:rPr lang="en-US" sz="1000" dirty="0" err="1"/>
                        <a:t>Fragmen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Karang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1.496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1.496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1.496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1.616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1.616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1.616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570621"/>
                  </a:ext>
                </a:extLst>
              </a:tr>
              <a:tr h="244103">
                <a:tc>
                  <a:txBody>
                    <a:bodyPr/>
                    <a:lstStyle/>
                    <a:p>
                      <a:r>
                        <a:rPr lang="en-US" sz="1000" dirty="0"/>
                        <a:t>Luas Area (Ha)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0,05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0,05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0,05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0,05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0,05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0,05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424432"/>
                  </a:ext>
                </a:extLst>
              </a:tr>
              <a:tr h="364339">
                <a:tc>
                  <a:txBody>
                    <a:bodyPr/>
                    <a:lstStyle/>
                    <a:p>
                      <a:r>
                        <a:rPr lang="en-US" sz="1000" dirty="0" err="1"/>
                        <a:t>Kelimpahan</a:t>
                      </a:r>
                      <a:r>
                        <a:rPr lang="en-US" sz="1000" dirty="0"/>
                        <a:t> Ikan </a:t>
                      </a:r>
                      <a:r>
                        <a:rPr lang="en-US" sz="1000" dirty="0" err="1"/>
                        <a:t>Karang</a:t>
                      </a:r>
                      <a:r>
                        <a:rPr lang="en-US" sz="1000" dirty="0"/>
                        <a:t> (</a:t>
                      </a:r>
                      <a:r>
                        <a:rPr lang="en-US" sz="1000" dirty="0" err="1"/>
                        <a:t>Ekor</a:t>
                      </a:r>
                      <a:r>
                        <a:rPr lang="en-US" sz="1000" dirty="0"/>
                        <a:t>)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00" dirty="0"/>
                        <a:t>571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00" dirty="0"/>
                        <a:t>571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00" dirty="0"/>
                        <a:t>715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00" dirty="0"/>
                        <a:t>789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00" dirty="0"/>
                        <a:t>789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00" dirty="0"/>
                        <a:t>789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635030"/>
                  </a:ext>
                </a:extLst>
              </a:tr>
              <a:tr h="244103">
                <a:tc>
                  <a:txBody>
                    <a:bodyPr/>
                    <a:lstStyle/>
                    <a:p>
                      <a:r>
                        <a:rPr lang="en-US" sz="1000" dirty="0" err="1"/>
                        <a:t>Indeks</a:t>
                      </a:r>
                      <a:r>
                        <a:rPr lang="en-US" sz="1000" dirty="0"/>
                        <a:t> Ikan (H’)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2,69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2,69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2,89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3,01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3,01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3,01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7528994"/>
                  </a:ext>
                </a:extLst>
              </a:tr>
            </a:tbl>
          </a:graphicData>
        </a:graphic>
      </p:graphicFrame>
      <p:sp>
        <p:nvSpPr>
          <p:cNvPr id="17" name="Freeform 33">
            <a:extLst>
              <a:ext uri="{FF2B5EF4-FFF2-40B4-BE49-F238E27FC236}">
                <a16:creationId xmlns:a16="http://schemas.microsoft.com/office/drawing/2014/main" id="{B2F0A458-E25B-4834-89EF-8A11A6155237}"/>
              </a:ext>
            </a:extLst>
          </p:cNvPr>
          <p:cNvSpPr/>
          <p:nvPr/>
        </p:nvSpPr>
        <p:spPr>
          <a:xfrm>
            <a:off x="9542853" y="14672"/>
            <a:ext cx="2715822" cy="826656"/>
          </a:xfrm>
          <a:custGeom>
            <a:avLst/>
            <a:gdLst/>
            <a:ahLst/>
            <a:cxnLst/>
            <a:rect l="l" t="t" r="r" b="b"/>
            <a:pathLst>
              <a:path w="3985428" h="1252127">
                <a:moveTo>
                  <a:pt x="0" y="0"/>
                </a:moveTo>
                <a:lnTo>
                  <a:pt x="3985428" y="0"/>
                </a:lnTo>
                <a:lnTo>
                  <a:pt x="3985428" y="1252126"/>
                </a:lnTo>
                <a:lnTo>
                  <a:pt x="0" y="12521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50D5434-939C-4B04-8925-3E79C24A0C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2"/>
            <a:ext cx="2628900" cy="824345"/>
          </a:xfrm>
          <a:prstGeom prst="rect">
            <a:avLst/>
          </a:prstGeom>
        </p:spPr>
      </p:pic>
      <p:graphicFrame>
        <p:nvGraphicFramePr>
          <p:cNvPr id="30" name="Table 2">
            <a:extLst>
              <a:ext uri="{FF2B5EF4-FFF2-40B4-BE49-F238E27FC236}">
                <a16:creationId xmlns:a16="http://schemas.microsoft.com/office/drawing/2014/main" id="{1ACFD343-F8B8-4168-8DC3-0E166620D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857407"/>
              </p:ext>
            </p:extLst>
          </p:nvPr>
        </p:nvGraphicFramePr>
        <p:xfrm>
          <a:off x="6973763" y="3340118"/>
          <a:ext cx="4769270" cy="16154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68588">
                  <a:extLst>
                    <a:ext uri="{9D8B030D-6E8A-4147-A177-3AD203B41FA5}">
                      <a16:colId xmlns:a16="http://schemas.microsoft.com/office/drawing/2014/main" val="2223049158"/>
                    </a:ext>
                  </a:extLst>
                </a:gridCol>
                <a:gridCol w="561947">
                  <a:extLst>
                    <a:ext uri="{9D8B030D-6E8A-4147-A177-3AD203B41FA5}">
                      <a16:colId xmlns:a16="http://schemas.microsoft.com/office/drawing/2014/main" val="3713885618"/>
                    </a:ext>
                  </a:extLst>
                </a:gridCol>
                <a:gridCol w="545419">
                  <a:extLst>
                    <a:ext uri="{9D8B030D-6E8A-4147-A177-3AD203B41FA5}">
                      <a16:colId xmlns:a16="http://schemas.microsoft.com/office/drawing/2014/main" val="2249269620"/>
                    </a:ext>
                  </a:extLst>
                </a:gridCol>
                <a:gridCol w="528891">
                  <a:extLst>
                    <a:ext uri="{9D8B030D-6E8A-4147-A177-3AD203B41FA5}">
                      <a16:colId xmlns:a16="http://schemas.microsoft.com/office/drawing/2014/main" val="3292665519"/>
                    </a:ext>
                  </a:extLst>
                </a:gridCol>
                <a:gridCol w="545419">
                  <a:extLst>
                    <a:ext uri="{9D8B030D-6E8A-4147-A177-3AD203B41FA5}">
                      <a16:colId xmlns:a16="http://schemas.microsoft.com/office/drawing/2014/main" val="3664589823"/>
                    </a:ext>
                  </a:extLst>
                </a:gridCol>
                <a:gridCol w="545419">
                  <a:extLst>
                    <a:ext uri="{9D8B030D-6E8A-4147-A177-3AD203B41FA5}">
                      <a16:colId xmlns:a16="http://schemas.microsoft.com/office/drawing/2014/main" val="1320140344"/>
                    </a:ext>
                  </a:extLst>
                </a:gridCol>
                <a:gridCol w="573587">
                  <a:extLst>
                    <a:ext uri="{9D8B030D-6E8A-4147-A177-3AD203B41FA5}">
                      <a16:colId xmlns:a16="http://schemas.microsoft.com/office/drawing/2014/main" val="375101273"/>
                    </a:ext>
                  </a:extLst>
                </a:gridCol>
              </a:tblGrid>
              <a:tr h="22706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PARANJE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2020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2021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2022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2023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2024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000" dirty="0"/>
                        <a:t>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70311"/>
                  </a:ext>
                </a:extLst>
              </a:tr>
              <a:tr h="227065">
                <a:tc>
                  <a:txBody>
                    <a:bodyPr/>
                    <a:lstStyle/>
                    <a:p>
                      <a:r>
                        <a:rPr lang="en-US" sz="1000" dirty="0"/>
                        <a:t>Media </a:t>
                      </a:r>
                      <a:r>
                        <a:rPr lang="en-US" sz="1000" dirty="0" err="1"/>
                        <a:t>Transplantasi</a:t>
                      </a:r>
                      <a:r>
                        <a:rPr lang="en-US" sz="1000" dirty="0"/>
                        <a:t> 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103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208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000" dirty="0"/>
                        <a:t>313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000" dirty="0"/>
                        <a:t>420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976382"/>
                  </a:ext>
                </a:extLst>
              </a:tr>
              <a:tr h="227065">
                <a:tc>
                  <a:txBody>
                    <a:bodyPr/>
                    <a:lstStyle/>
                    <a:p>
                      <a:r>
                        <a:rPr lang="en-US" sz="1000" dirty="0" err="1"/>
                        <a:t>Fragmen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Karang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412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892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000" dirty="0"/>
                        <a:t>1.372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000" dirty="0"/>
                        <a:t>1.860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570621"/>
                  </a:ext>
                </a:extLst>
              </a:tr>
              <a:tr h="227065">
                <a:tc>
                  <a:txBody>
                    <a:bodyPr/>
                    <a:lstStyle/>
                    <a:p>
                      <a:r>
                        <a:rPr lang="en-US" sz="1000" dirty="0"/>
                        <a:t>Luas Area (Ha)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0,05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0,11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000" dirty="0"/>
                        <a:t>0,17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000" dirty="0"/>
                        <a:t>0,23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424432"/>
                  </a:ext>
                </a:extLst>
              </a:tr>
              <a:tr h="341934">
                <a:tc>
                  <a:txBody>
                    <a:bodyPr/>
                    <a:lstStyle/>
                    <a:p>
                      <a:r>
                        <a:rPr lang="en-US" sz="1000" dirty="0" err="1"/>
                        <a:t>Kelimpahan</a:t>
                      </a:r>
                      <a:r>
                        <a:rPr lang="en-US" sz="1000" dirty="0"/>
                        <a:t> Ikan </a:t>
                      </a:r>
                      <a:r>
                        <a:rPr lang="en-US" sz="1000" dirty="0" err="1"/>
                        <a:t>Karang</a:t>
                      </a:r>
                      <a:r>
                        <a:rPr lang="en-US" sz="1000" dirty="0"/>
                        <a:t> (</a:t>
                      </a:r>
                      <a:r>
                        <a:rPr lang="en-US" sz="1000" dirty="0" err="1"/>
                        <a:t>Ekor</a:t>
                      </a:r>
                      <a:r>
                        <a:rPr lang="en-US" sz="1000" dirty="0"/>
                        <a:t>)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00" dirty="0"/>
                        <a:t>0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00" dirty="0"/>
                        <a:t>0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00" dirty="0"/>
                        <a:t>33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00" dirty="0"/>
                        <a:t>161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1000" dirty="0"/>
                        <a:t>206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1000" dirty="0"/>
                        <a:t>452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635030"/>
                  </a:ext>
                </a:extLst>
              </a:tr>
              <a:tr h="227065">
                <a:tc>
                  <a:txBody>
                    <a:bodyPr/>
                    <a:lstStyle/>
                    <a:p>
                      <a:r>
                        <a:rPr lang="en-US" sz="1000" dirty="0" err="1"/>
                        <a:t>Indeks</a:t>
                      </a:r>
                      <a:r>
                        <a:rPr lang="en-US" sz="1000" dirty="0"/>
                        <a:t> Ikan (H’)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1,74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1,97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000" dirty="0"/>
                        <a:t>2,03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000" dirty="0"/>
                        <a:t>2,13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7528994"/>
                  </a:ext>
                </a:extLst>
              </a:tr>
            </a:tbl>
          </a:graphicData>
        </a:graphic>
      </p:graphicFrame>
      <p:graphicFrame>
        <p:nvGraphicFramePr>
          <p:cNvPr id="19" name="Table 2">
            <a:extLst>
              <a:ext uri="{FF2B5EF4-FFF2-40B4-BE49-F238E27FC236}">
                <a16:creationId xmlns:a16="http://schemas.microsoft.com/office/drawing/2014/main" id="{72CFBD30-A71C-4498-9FD7-D6C72532D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71095"/>
              </p:ext>
            </p:extLst>
          </p:nvPr>
        </p:nvGraphicFramePr>
        <p:xfrm>
          <a:off x="6973763" y="5035640"/>
          <a:ext cx="4769270" cy="16154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68588">
                  <a:extLst>
                    <a:ext uri="{9D8B030D-6E8A-4147-A177-3AD203B41FA5}">
                      <a16:colId xmlns:a16="http://schemas.microsoft.com/office/drawing/2014/main" val="2223049158"/>
                    </a:ext>
                  </a:extLst>
                </a:gridCol>
                <a:gridCol w="561947">
                  <a:extLst>
                    <a:ext uri="{9D8B030D-6E8A-4147-A177-3AD203B41FA5}">
                      <a16:colId xmlns:a16="http://schemas.microsoft.com/office/drawing/2014/main" val="3713885618"/>
                    </a:ext>
                  </a:extLst>
                </a:gridCol>
                <a:gridCol w="545419">
                  <a:extLst>
                    <a:ext uri="{9D8B030D-6E8A-4147-A177-3AD203B41FA5}">
                      <a16:colId xmlns:a16="http://schemas.microsoft.com/office/drawing/2014/main" val="2249269620"/>
                    </a:ext>
                  </a:extLst>
                </a:gridCol>
                <a:gridCol w="528891">
                  <a:extLst>
                    <a:ext uri="{9D8B030D-6E8A-4147-A177-3AD203B41FA5}">
                      <a16:colId xmlns:a16="http://schemas.microsoft.com/office/drawing/2014/main" val="3292665519"/>
                    </a:ext>
                  </a:extLst>
                </a:gridCol>
                <a:gridCol w="545419">
                  <a:extLst>
                    <a:ext uri="{9D8B030D-6E8A-4147-A177-3AD203B41FA5}">
                      <a16:colId xmlns:a16="http://schemas.microsoft.com/office/drawing/2014/main" val="3664589823"/>
                    </a:ext>
                  </a:extLst>
                </a:gridCol>
                <a:gridCol w="545419">
                  <a:extLst>
                    <a:ext uri="{9D8B030D-6E8A-4147-A177-3AD203B41FA5}">
                      <a16:colId xmlns:a16="http://schemas.microsoft.com/office/drawing/2014/main" val="1320140344"/>
                    </a:ext>
                  </a:extLst>
                </a:gridCol>
                <a:gridCol w="573587">
                  <a:extLst>
                    <a:ext uri="{9D8B030D-6E8A-4147-A177-3AD203B41FA5}">
                      <a16:colId xmlns:a16="http://schemas.microsoft.com/office/drawing/2014/main" val="375101273"/>
                    </a:ext>
                  </a:extLst>
                </a:gridCol>
              </a:tblGrid>
              <a:tr h="22706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CORAL BOX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2020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2021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2022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2023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2024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000" dirty="0"/>
                        <a:t>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70311"/>
                  </a:ext>
                </a:extLst>
              </a:tr>
              <a:tr h="227065">
                <a:tc>
                  <a:txBody>
                    <a:bodyPr/>
                    <a:lstStyle/>
                    <a:p>
                      <a:r>
                        <a:rPr lang="en-US" sz="1000" dirty="0"/>
                        <a:t>Media </a:t>
                      </a:r>
                      <a:r>
                        <a:rPr lang="en-US" sz="1000" dirty="0" err="1"/>
                        <a:t>Transplantasi</a:t>
                      </a:r>
                      <a:r>
                        <a:rPr lang="en-US" sz="1000" dirty="0"/>
                        <a:t> 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976382"/>
                  </a:ext>
                </a:extLst>
              </a:tr>
              <a:tr h="227065">
                <a:tc>
                  <a:txBody>
                    <a:bodyPr/>
                    <a:lstStyle/>
                    <a:p>
                      <a:r>
                        <a:rPr lang="en-US" sz="1000" dirty="0" err="1"/>
                        <a:t>Fragmen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Karang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000" dirty="0"/>
                        <a:t>112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570621"/>
                  </a:ext>
                </a:extLst>
              </a:tr>
              <a:tr h="227065">
                <a:tc>
                  <a:txBody>
                    <a:bodyPr/>
                    <a:lstStyle/>
                    <a:p>
                      <a:r>
                        <a:rPr lang="en-US" sz="1000" dirty="0"/>
                        <a:t>Luas Area (Ha)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000" dirty="0"/>
                        <a:t>0,0001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424432"/>
                  </a:ext>
                </a:extLst>
              </a:tr>
              <a:tr h="341934">
                <a:tc>
                  <a:txBody>
                    <a:bodyPr/>
                    <a:lstStyle/>
                    <a:p>
                      <a:r>
                        <a:rPr lang="en-US" sz="1000" dirty="0" err="1"/>
                        <a:t>Kelimpahan</a:t>
                      </a:r>
                      <a:r>
                        <a:rPr lang="en-US" sz="1000" dirty="0"/>
                        <a:t> Ikan </a:t>
                      </a:r>
                      <a:r>
                        <a:rPr lang="en-US" sz="1000" dirty="0" err="1"/>
                        <a:t>Karang</a:t>
                      </a:r>
                      <a:r>
                        <a:rPr lang="en-US" sz="1000" dirty="0"/>
                        <a:t> (</a:t>
                      </a:r>
                      <a:r>
                        <a:rPr lang="en-US" sz="1000" dirty="0" err="1"/>
                        <a:t>Ekor</a:t>
                      </a:r>
                      <a:r>
                        <a:rPr lang="en-US" sz="1000" dirty="0"/>
                        <a:t>)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00" dirty="0"/>
                        <a:t>0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00" dirty="0"/>
                        <a:t>0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00" dirty="0"/>
                        <a:t>0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000" dirty="0"/>
                        <a:t>0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1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10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635030"/>
                  </a:ext>
                </a:extLst>
              </a:tr>
              <a:tr h="227065">
                <a:tc>
                  <a:txBody>
                    <a:bodyPr/>
                    <a:lstStyle/>
                    <a:p>
                      <a:r>
                        <a:rPr lang="en-US" sz="1000" dirty="0" err="1"/>
                        <a:t>Indeks</a:t>
                      </a:r>
                      <a:r>
                        <a:rPr lang="en-US" sz="1000" dirty="0"/>
                        <a:t> Ikan (H’)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  <a:endParaRPr lang="en-ID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000" dirty="0"/>
                        <a:t>0,50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7528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51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288</Words>
  <Application>Microsoft Office PowerPoint</Application>
  <PresentationFormat>Widescreen</PresentationFormat>
  <Paragraphs>136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Berlin Sans FB</vt:lpstr>
      <vt:lpstr>Calibri</vt:lpstr>
      <vt:lpstr>Calibri Light</vt:lpstr>
      <vt:lpstr>helvetica-w01-roman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Rifaldi Luthfi</dc:creator>
  <cp:lastModifiedBy>Ahmad Salman Alfarisi</cp:lastModifiedBy>
  <cp:revision>13</cp:revision>
  <dcterms:created xsi:type="dcterms:W3CDTF">2023-09-19T08:06:05Z</dcterms:created>
  <dcterms:modified xsi:type="dcterms:W3CDTF">2025-10-24T02:12:07Z</dcterms:modified>
</cp:coreProperties>
</file>